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  <p:sldId id="269" r:id="rId13"/>
    <p:sldId id="271" r:id="rId14"/>
    <p:sldId id="273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4" r:id="rId23"/>
    <p:sldId id="285" r:id="rId24"/>
    <p:sldId id="286" r:id="rId25"/>
    <p:sldId id="287" r:id="rId26"/>
    <p:sldId id="288" r:id="rId27"/>
    <p:sldId id="292" r:id="rId28"/>
    <p:sldId id="293" r:id="rId29"/>
    <p:sldId id="294" r:id="rId30"/>
    <p:sldId id="295" r:id="rId31"/>
    <p:sldId id="297" r:id="rId32"/>
    <p:sldId id="296" r:id="rId33"/>
    <p:sldId id="298" r:id="rId34"/>
    <p:sldId id="290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DC5C7FC-622E-4805-B14E-AAB84AC52E69}">
  <a:tblStyle styleId="{BDC5C7FC-622E-4805-B14E-AAB84AC52E6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5FEA9E-5369-44A1-AD94-1465721E732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889435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44359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8498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0393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779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3158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093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9936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5569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5216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2504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8481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01594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8457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6250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5667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9568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0824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557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610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1631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83567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5561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4775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47476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278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5287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5122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056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7881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0016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5687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58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28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ESTILO 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 descr="Sin título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28" y="0"/>
            <a:ext cx="9144000" cy="513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B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Template_PPT_Mesa de trabajo 24 copia 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072426" cy="513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 ESTILO 3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in título1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3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IN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Sin título1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3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7650702" y="4751012"/>
            <a:ext cx="1493297" cy="3924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"/>
              <a:buFont typeface="Calibri"/>
              <a:buNone/>
            </a:pPr>
            <a:r>
              <a:rPr lang="es-ES" sz="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GC-F-004 V.01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../../Recoleccion%20de%20Informacion/Cuestionario%20para%20encuesta%20clientes.doc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../../Diagramas/Diagrama%20de%20Procesos/Sistema.p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../Recoleccion%20de%20Informacion/prte%20del%20acta%20de%20software%20y%20hardware%20del%20proyecto.docx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../Requerimientos/Requerimientos/Informe/Requerimientos.doc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../../Diagramas/Diagrama%20de%20Casos%20de%20Uso/CUE/Casos%20de%20uso%20extendido.xlsx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about:blank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../Diccionario%20de%20Datos/Diccionario%20de%20dato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../Normalizacion/Nuevo/NORMALIZACION.doc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../Base%20de%20Datos/Modelos%20WorkBenck/modelo%20nuevo.p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../../Planeacion/Planeacion%20Oficial.mp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../../Diagramas/Diagrama%20de%20Clases/Diagrama%20de%20clases1.jp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../../Diagramas/Diagrama%20de%20Distribucion/distribucion.jp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../../Pruebas/Pruebas%20caja%20blanca%20CRUD%20persona.docx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../../Manuales/Manual%20de%20usuario.docx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../../Manuales/Manual%20t&#233;cnico.docx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../../Migracion%20de%20datos/Migracion.docx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../../Capacitacion/CAPACITACION%20DE%20USUARIOS%20SIDPLA.docx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../../Contratacion/Contrato%20SIDPLA.doc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/>
        </p:nvSpPr>
        <p:spPr>
          <a:xfrm>
            <a:off x="0" y="270656"/>
            <a:ext cx="6742323" cy="95410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hape 24"/>
          <p:cNvSpPr txBox="1"/>
          <p:nvPr/>
        </p:nvSpPr>
        <p:spPr>
          <a:xfrm>
            <a:off x="180375" y="108517"/>
            <a:ext cx="6451779" cy="17709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alibri"/>
              <a:buNone/>
            </a:pPr>
            <a:endParaRPr lang="es-ES" sz="1800" b="1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ALBERT QUINTERO </a:t>
            </a: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JULIANA GERALDINE GARCÍA </a:t>
            </a: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FERNANDO JOSE PRADA</a:t>
            </a: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JEISON  ALEXANDER DIAZ  </a:t>
            </a:r>
            <a:endParaRPr lang="es-ES" sz="1600" b="0" i="0" u="none" strike="noStrike" cap="none" dirty="0" smtClea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SEBASTIAN RUIZ </a:t>
            </a:r>
            <a:endParaRPr lang="es-ES" sz="16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 txBox="1"/>
          <p:nvPr/>
        </p:nvSpPr>
        <p:spPr>
          <a:xfrm>
            <a:off x="0" y="2213058"/>
            <a:ext cx="7002624" cy="99361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SISTEMA DE INFORMACIÓN  DOMICILIOS PIZZERIA LA ABUELA</a:t>
            </a:r>
          </a:p>
        </p:txBody>
      </p:sp>
      <p:sp>
        <p:nvSpPr>
          <p:cNvPr id="26" name="Shape 26"/>
          <p:cNvSpPr txBox="1"/>
          <p:nvPr/>
        </p:nvSpPr>
        <p:spPr>
          <a:xfrm>
            <a:off x="180375" y="4073788"/>
            <a:ext cx="3707890" cy="6056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450"/>
              <a:buFont typeface="Calibri"/>
              <a:buNone/>
            </a:pPr>
            <a:r>
              <a:rPr lang="es-ES" sz="1800" b="1" i="0" u="none" strike="noStrike" cap="none" dirty="0" smtClean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SEXTO TRIMESTRE </a:t>
            </a: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ADSI 1366240 </a:t>
            </a:r>
            <a:r>
              <a:rPr lang="es-ES" sz="1800" b="1" i="0" u="none" strike="noStrike" cap="none" dirty="0" smtClean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    G1 – G4</a:t>
            </a:r>
            <a:endParaRPr lang="es-ES" sz="1800" b="1" i="0" u="none" strike="noStrike" cap="none" dirty="0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544136" y="2094617"/>
            <a:ext cx="2315057" cy="6920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ENCUESTA</a:t>
            </a:r>
            <a:r>
              <a:rPr lang="es-ES" sz="3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91" name="Shape 91">
            <a:hlinkClick r:id="rId3" action="ppaction://hlinkfile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7176" y="0"/>
            <a:ext cx="5414410" cy="263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7177" y="2910046"/>
            <a:ext cx="676219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27177" y="2603359"/>
            <a:ext cx="5430594" cy="2489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680766" y="273223"/>
            <a:ext cx="8463233" cy="55399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BPMN DEL SISTEMA </a:t>
            </a: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18" y="965368"/>
            <a:ext cx="4570503" cy="4178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143220" y="1602254"/>
            <a:ext cx="3205908" cy="193899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HARDWARE, SOFTWARE CON EL QUE CUENTA EL CLIENTE</a:t>
            </a: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.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3707176" y="0"/>
            <a:ext cx="5293604" cy="493699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Monitor, Placa madre, CPU, Memoria RAM, Tarjeta de expansión, Fuente de alimentación, Unidad óptica, Disco duro, Teclado, Mouse</a:t>
            </a:r>
          </a:p>
          <a:p>
            <a:pPr marL="0" marR="0" lvl="0" indent="-1524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Sistema operativo Windows 10 pro 64bits (10.0, compilación 15063), Idioma: español (configuración regional español), Fabricante del sistema: PCSMART, Modelos del sistema: </a:t>
            </a:r>
            <a:r>
              <a:rPr lang="es-ES" sz="2400" b="0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none</a:t>
            </a: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, Procesador: Intel(R) Core(TM) i3-2120 CPU @ 3.30ghz (4CPUs), -3.3GHz, Memoria: 4096MB RAM, Versión de </a:t>
            </a:r>
            <a:r>
              <a:rPr lang="es-ES" sz="2400" b="0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Directx</a:t>
            </a: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ES" sz="2400" b="0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Directx</a:t>
            </a: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-80865" y="178757"/>
            <a:ext cx="922486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s-ES" sz="3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3600" b="1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CASO DE USO EMPLEADO</a:t>
            </a:r>
            <a:endParaRPr lang="es-ES" sz="36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80" y="956346"/>
            <a:ext cx="6539915" cy="41200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-101600" y="226464"/>
            <a:ext cx="9245600" cy="55399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REQUERIMIENTO LOGIN</a:t>
            </a:r>
            <a:r>
              <a:rPr lang="es-ES" sz="30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. </a:t>
            </a:r>
            <a:endParaRPr lang="es-ES"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06509"/>
              </p:ext>
            </p:extLst>
          </p:nvPr>
        </p:nvGraphicFramePr>
        <p:xfrm>
          <a:off x="393338" y="1241573"/>
          <a:ext cx="7936930" cy="3774563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791411"/>
                <a:gridCol w="6145519"/>
              </a:tblGrid>
              <a:tr h="8141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kern="1200" dirty="0">
                          <a:effectLst/>
                        </a:rPr>
                        <a:t>Identificación del requerimiento: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RF01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381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kern="1200" dirty="0">
                          <a:effectLst/>
                        </a:rPr>
                        <a:t>Nombre del Requerimiento: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Login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381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kern="1200">
                          <a:effectLst/>
                        </a:rPr>
                        <a:t>Características: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Los clientes empleados y gerentes deberán tener un usuario y contraseña para ingresar al sistema 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381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kern="1200">
                          <a:effectLst/>
                        </a:rPr>
                        <a:t>Descripción del requerimiento: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Los clientes, empleados y gerente ingresaran al sistema por medio de </a:t>
                      </a:r>
                      <a:r>
                        <a:rPr lang="es-ES_tradnl" sz="1400" dirty="0" err="1">
                          <a:effectLst/>
                        </a:rPr>
                        <a:t>login</a:t>
                      </a:r>
                      <a:r>
                        <a:rPr lang="es-ES_tradnl" sz="1400" dirty="0">
                          <a:effectLst/>
                        </a:rPr>
                        <a:t> y cada uno tendrá opciones diferentes según su rol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141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kern="1200">
                          <a:effectLst/>
                        </a:rPr>
                        <a:t>Requerimiento NO funcional: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400" dirty="0">
                          <a:effectLst/>
                        </a:rPr>
                        <a:t>RNF01</a:t>
                      </a:r>
                      <a:endParaRPr lang="es-ES" sz="14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400" dirty="0">
                          <a:effectLst/>
                        </a:rPr>
                        <a:t>RNF02</a:t>
                      </a:r>
                      <a:endParaRPr lang="es-ES" sz="14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400" dirty="0">
                          <a:effectLst/>
                        </a:rPr>
                        <a:t>RNF03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31967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Prioridad del requerimiento:</a:t>
                      </a:r>
                      <a:endParaRPr lang="es-ES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Alta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169181" y="7950"/>
            <a:ext cx="8901629" cy="14073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endParaRPr lang="es-ES" sz="3000" b="1" i="0" u="none" strike="noStrike" cap="none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CASOS </a:t>
            </a: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USO EXTENDIDO  </a:t>
            </a:r>
            <a:r>
              <a:rPr lang="es-ES" sz="30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r>
              <a:rPr lang="es-ES" sz="2000" b="1" i="0" u="sng" strike="noStrike" cap="none" dirty="0" smtClean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.</a:t>
            </a:r>
            <a:endParaRPr lang="es-ES" sz="2000" b="1" i="0" u="sng" strike="noStrike" cap="none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146256"/>
              </p:ext>
            </p:extLst>
          </p:nvPr>
        </p:nvGraphicFramePr>
        <p:xfrm>
          <a:off x="433633" y="1478242"/>
          <a:ext cx="8372723" cy="3158924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514854">
                  <a:extLst>
                    <a:ext uri="{9D8B030D-6E8A-4147-A177-3AD203B41FA5}">
                      <a16:colId xmlns:a16="http://schemas.microsoft.com/office/drawing/2014/main" xmlns="" val="916269891"/>
                    </a:ext>
                  </a:extLst>
                </a:gridCol>
                <a:gridCol w="444988">
                  <a:extLst>
                    <a:ext uri="{9D8B030D-6E8A-4147-A177-3AD203B41FA5}">
                      <a16:colId xmlns:a16="http://schemas.microsoft.com/office/drawing/2014/main" xmlns="" val="2804435175"/>
                    </a:ext>
                  </a:extLst>
                </a:gridCol>
                <a:gridCol w="6377743">
                  <a:extLst>
                    <a:ext uri="{9D8B030D-6E8A-4147-A177-3AD203B41FA5}">
                      <a16:colId xmlns:a16="http://schemas.microsoft.com/office/drawing/2014/main" xmlns="" val="1159216118"/>
                    </a:ext>
                  </a:extLst>
                </a:gridCol>
                <a:gridCol w="35138"/>
              </a:tblGrid>
              <a:tr h="254012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u="none" strike="noStrike" dirty="0">
                          <a:effectLst/>
                        </a:rPr>
                        <a:t>Nombre del caso de uso </a:t>
                      </a:r>
                      <a:endParaRPr lang="es-MX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Login/CU1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extLst>
                  <a:ext uri="{0D108BD9-81ED-4DB2-BD59-A6C34878D82A}">
                    <a16:rowId xmlns:a16="http://schemas.microsoft.com/office/drawing/2014/main" xmlns="" val="1481055751"/>
                  </a:ext>
                </a:extLst>
              </a:tr>
              <a:tr h="30548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Actor 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Cliente-Empleado-Gerente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extLst>
                  <a:ext uri="{0D108BD9-81ED-4DB2-BD59-A6C34878D82A}">
                    <a16:rowId xmlns:a16="http://schemas.microsoft.com/office/drawing/2014/main" xmlns="" val="1375321284"/>
                  </a:ext>
                </a:extLst>
              </a:tr>
              <a:tr h="1112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smtClean="0">
                          <a:effectLst/>
                        </a:rPr>
                        <a:t>Description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MX" sz="1400" u="none" strike="noStrike" dirty="0" smtClean="0">
                          <a:effectLst/>
                        </a:rPr>
                        <a:t>El usuario iniciará sesión para ingresar al sistema y ser reconocido con su rol en el sistema (cliente, empleado, gerente). 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extLst>
                  <a:ext uri="{0D108BD9-81ED-4DB2-BD59-A6C34878D82A}">
                    <a16:rowId xmlns:a16="http://schemas.microsoft.com/office/drawing/2014/main" xmlns="" val="674842109"/>
                  </a:ext>
                </a:extLst>
              </a:tr>
              <a:tr h="1284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Precondición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s-MX" sz="1400" u="none" strike="noStrike" dirty="0">
                          <a:effectLst/>
                        </a:rPr>
                        <a:t>1.Estar previamente registrado en el sistema.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8598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9454432"/>
                  </a:ext>
                </a:extLst>
              </a:tr>
              <a:tr h="1284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Flujo de secuencia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Paso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Acción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23370552"/>
                  </a:ext>
                </a:extLst>
              </a:tr>
              <a:tr h="1284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smtClean="0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ctr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419" sz="1400" u="none" strike="noStrike" dirty="0" smtClean="0">
                          <a:effectLst/>
                        </a:rPr>
                        <a:t>El usuario ingresa en la opción </a:t>
                      </a:r>
                      <a:r>
                        <a:rPr lang="es-419" sz="1400" u="none" strike="noStrike" dirty="0" err="1" smtClean="0">
                          <a:effectLst/>
                        </a:rPr>
                        <a:t>login</a:t>
                      </a:r>
                      <a:r>
                        <a:rPr lang="es-419" sz="1400" u="none" strike="noStrike" dirty="0" smtClean="0">
                          <a:effectLst/>
                        </a:rPr>
                        <a:t> de la página web.</a:t>
                      </a:r>
                      <a:r>
                        <a:rPr lang="es-MX" sz="1400" u="none" strike="noStrike" dirty="0" smtClean="0">
                          <a:effectLst/>
                        </a:rPr>
                        <a:t>. 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19550418"/>
                  </a:ext>
                </a:extLst>
              </a:tr>
              <a:tr h="1284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419" sz="1400" u="none" strike="noStrike" dirty="0" smtClean="0">
                          <a:effectLst/>
                        </a:rPr>
                        <a:t>El usuario ingresa su correo electrónico y contraseña.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71497254"/>
                  </a:ext>
                </a:extLst>
              </a:tr>
              <a:tr h="1284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Postcondición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MX" sz="1400" u="none" strike="noStrike" dirty="0">
                          <a:effectLst/>
                        </a:rPr>
                        <a:t>El usuario ingresa al sistema. 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6182324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-217714" y="72571"/>
            <a:ext cx="9280388" cy="101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DICCIONARIO DE DATOS</a:t>
            </a: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8371"/>
            <a:ext cx="9144000" cy="39130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0" y="2270959"/>
            <a:ext cx="3915320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NORMALIZACIÓN</a:t>
            </a: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416" y="0"/>
            <a:ext cx="4345764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-80865" y="164568"/>
            <a:ext cx="9224746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s-ES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</a:t>
            </a:r>
            <a:r>
              <a:rPr lang="es-ES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RELACIONAL</a:t>
            </a:r>
            <a:endParaRPr lang="es-ES"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" y="970436"/>
            <a:ext cx="8284026" cy="41730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771181" y="132590"/>
            <a:ext cx="8286322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DIAGRAMA DE GANTT</a:t>
            </a:r>
            <a:r>
              <a:rPr lang="es-ES" sz="3600" b="1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 action="ppaction://hlinkfile"/>
              </a:rPr>
              <a:t>.</a:t>
            </a:r>
            <a:r>
              <a:rPr lang="es-ES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497" y="1993253"/>
            <a:ext cx="9144000" cy="1679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4260646" y="735338"/>
            <a:ext cx="3715566" cy="101309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4603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5"/>
              <a:buFont typeface="Calibri"/>
              <a:buNone/>
            </a:pPr>
            <a:r>
              <a:rPr lang="es-ES" sz="2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Información general del proyecto</a:t>
            </a:r>
          </a:p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/>
          <p:nvPr/>
        </p:nvSpPr>
        <p:spPr>
          <a:xfrm>
            <a:off x="-151729" y="1463436"/>
            <a:ext cx="3808954" cy="2148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SISTEMA DE </a:t>
            </a:r>
            <a:r>
              <a:rPr lang="es-E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0" marR="0" lvl="0" indent="-19050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DOMICILIOS PIZZERIA LA ABUELA</a:t>
            </a:r>
          </a:p>
        </p:txBody>
      </p:sp>
      <p:sp>
        <p:nvSpPr>
          <p:cNvPr id="33" name="Shape 33"/>
          <p:cNvSpPr/>
          <p:nvPr/>
        </p:nvSpPr>
        <p:spPr>
          <a:xfrm>
            <a:off x="3828362" y="2098674"/>
            <a:ext cx="4930048" cy="239745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 pretende realizar un sistema de información que </a:t>
            </a:r>
            <a:r>
              <a:rPr lang="es-ES" sz="2800" b="0" i="0" u="none" strike="noStrike" cap="none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facilite a  </a:t>
            </a:r>
            <a:r>
              <a:rPr lang="es-ES" sz="2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los clientes de la pizzería  hacer pedidos a domicilios por medio de la internet.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771181" y="132590"/>
            <a:ext cx="8286322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DIAGRAMA DE GANTT COSTOS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1" y="1094792"/>
            <a:ext cx="8591550" cy="3924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-87549" y="164568"/>
            <a:ext cx="9231549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s-ES" sz="3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DE CLASES</a:t>
            </a: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75" y="1398491"/>
            <a:ext cx="9144000" cy="3183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771181" y="164568"/>
            <a:ext cx="8372819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DIAGRAMA DE DISTRIBUCIÓN</a:t>
            </a:r>
          </a:p>
        </p:txBody>
      </p:sp>
      <p:sp>
        <p:nvSpPr>
          <p:cNvPr id="201" name="Shape 201" descr="Imágenes integradas 1"/>
          <p:cNvSpPr/>
          <p:nvPr/>
        </p:nvSpPr>
        <p:spPr>
          <a:xfrm>
            <a:off x="84831" y="1789590"/>
            <a:ext cx="3171485" cy="317149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 descr="Imágenes integradas 1"/>
          <p:cNvSpPr/>
          <p:nvPr/>
        </p:nvSpPr>
        <p:spPr>
          <a:xfrm>
            <a:off x="155575" y="92359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85" y="951901"/>
            <a:ext cx="6617466" cy="4123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771181" y="164568"/>
            <a:ext cx="83727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>
                <a:solidFill>
                  <a:schemeClr val="lt1"/>
                </a:solidFill>
              </a:rPr>
              <a:t>BASES DE DATOS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09" y="976991"/>
            <a:ext cx="6928323" cy="4040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771181" y="164568"/>
            <a:ext cx="83727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>
                <a:solidFill>
                  <a:schemeClr val="lt1"/>
                </a:solidFill>
              </a:rPr>
              <a:t>INSERCIÓN DE DATOS</a:t>
            </a:r>
          </a:p>
        </p:txBody>
      </p:sp>
      <p:sp>
        <p:nvSpPr>
          <p:cNvPr id="215" name="Shape 215" descr="Imágenes integradas 1"/>
          <p:cNvSpPr/>
          <p:nvPr/>
        </p:nvSpPr>
        <p:spPr>
          <a:xfrm>
            <a:off x="155575" y="9235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733550"/>
            <a:ext cx="9067800" cy="167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771181" y="164568"/>
            <a:ext cx="83727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>
                <a:solidFill>
                  <a:schemeClr val="lt1"/>
                </a:solidFill>
              </a:rPr>
              <a:t>CONSULTAS JOINS</a:t>
            </a:r>
          </a:p>
        </p:txBody>
      </p:sp>
      <p:sp>
        <p:nvSpPr>
          <p:cNvPr id="223" name="Shape 223" descr="Imágenes integradas 1"/>
          <p:cNvSpPr/>
          <p:nvPr/>
        </p:nvSpPr>
        <p:spPr>
          <a:xfrm>
            <a:off x="155575" y="9235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9890"/>
            <a:ext cx="9010650" cy="7143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2468944"/>
            <a:ext cx="7715250" cy="1343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-80865" y="164568"/>
            <a:ext cx="9224746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 dirty="0" smtClean="0">
                <a:solidFill>
                  <a:schemeClr val="lt1"/>
                </a:solidFill>
              </a:rPr>
              <a:t>SISTEMA CONTROL DE VERSIONES</a:t>
            </a:r>
            <a:endParaRPr lang="es-ES" sz="3600" b="1" dirty="0">
              <a:solidFill>
                <a:schemeClr val="lt1"/>
              </a:solidFill>
            </a:endParaRPr>
          </a:p>
        </p:txBody>
      </p:sp>
      <p:sp>
        <p:nvSpPr>
          <p:cNvPr id="230" name="Shape 230" descr="Imágenes integradas 1"/>
          <p:cNvSpPr/>
          <p:nvPr/>
        </p:nvSpPr>
        <p:spPr>
          <a:xfrm>
            <a:off x="155575" y="9235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700" y="918293"/>
            <a:ext cx="6103299" cy="4027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0" y="2270959"/>
            <a:ext cx="3915320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PROTOTIPO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s://lh4.googleusercontent.com/zBjG3E-uYoGdOefVz98Lf7-9sMV2VY8M_KoPEz03UNQpBbyay8zdogh_srWA2XQF6noqfk2KcckdaPGdLimTPkyR_9L5TztmXxPlHiCTGAJL6BI3e9Tlod865i6wVDgnQYyktM3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320" y="985083"/>
            <a:ext cx="5040875" cy="317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64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0" y="2270959"/>
            <a:ext cx="3915320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PRUEBAS DE SOFTWARE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412" y="72328"/>
            <a:ext cx="2682086" cy="415402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159" y="2693439"/>
            <a:ext cx="2572948" cy="245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0" y="2270959"/>
            <a:ext cx="3614057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MANUAL DE USUARIO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929" y="895348"/>
            <a:ext cx="41624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5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/>
        </p:nvSpPr>
        <p:spPr>
          <a:xfrm>
            <a:off x="0" y="1639809"/>
            <a:ext cx="359149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</a:p>
        </p:txBody>
      </p:sp>
      <p:sp>
        <p:nvSpPr>
          <p:cNvPr id="39" name="Shape 39"/>
          <p:cNvSpPr txBox="1"/>
          <p:nvPr/>
        </p:nvSpPr>
        <p:spPr>
          <a:xfrm>
            <a:off x="3800819" y="1149997"/>
            <a:ext cx="5155893" cy="449063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El restaurante pizzería la abuela no dispone de un sistema de información que facilite la manera por la cual se hacen pedidos para entregas a domicilio de las pizzas, lo cual ha generado desorden y decadencia del sistema de ventas.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0" y="2270959"/>
            <a:ext cx="3614057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MANUAL TECNICO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128" y="1054987"/>
            <a:ext cx="3427185" cy="30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5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0" y="2270959"/>
            <a:ext cx="3614057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MIGRACION DE BASE DE DATOS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246" y="883297"/>
            <a:ext cx="4354287" cy="311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8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0" y="2270959"/>
            <a:ext cx="3614057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 DE CAPACITACION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670" y="684245"/>
            <a:ext cx="4251635" cy="361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4"/>
          <p:cNvSpPr txBox="1"/>
          <p:nvPr/>
        </p:nvSpPr>
        <p:spPr>
          <a:xfrm>
            <a:off x="0" y="2283400"/>
            <a:ext cx="3614057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CONTRATACIÓN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559" y="721565"/>
            <a:ext cx="3725247" cy="372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1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1871955"/>
            <a:ext cx="3539752" cy="5959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</a:p>
        </p:txBody>
      </p:sp>
      <p:pic>
        <p:nvPicPr>
          <p:cNvPr id="46" name="Shape 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4069" y="226247"/>
            <a:ext cx="1711363" cy="145798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/>
          <p:nvPr/>
        </p:nvSpPr>
        <p:spPr>
          <a:xfrm>
            <a:off x="4084991" y="1792791"/>
            <a:ext cx="4572000" cy="2858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Implementar un sistema de información que permita </a:t>
            </a:r>
            <a:r>
              <a:rPr lang="es-ES" sz="2800" b="0" i="0" u="none" strike="noStrike" cap="none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s-ES" sz="2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manejo y administración de domicilios e inventario del restaurante pizzería la abuela.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528767" y="1959018"/>
            <a:ext cx="2404824" cy="12254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</a:p>
          <a:p>
            <a:pPr marL="0" marR="0" lvl="0" indent="-20320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ESPECÍFICOS</a:t>
            </a:r>
          </a:p>
        </p:txBody>
      </p:sp>
      <p:sp>
        <p:nvSpPr>
          <p:cNvPr id="53" name="Shape 53"/>
          <p:cNvSpPr/>
          <p:nvPr/>
        </p:nvSpPr>
        <p:spPr>
          <a:xfrm>
            <a:off x="3759891" y="250084"/>
            <a:ext cx="5384109" cy="52624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AutoNum type="arabicPeriod"/>
            </a:pPr>
            <a:r>
              <a:rPr lang="es-ES" sz="2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Gestionar información del </a:t>
            </a:r>
            <a:r>
              <a:rPr lang="es-ES" sz="2800" b="0" i="0" u="none" strike="noStrike" cap="none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usuario</a:t>
            </a:r>
          </a:p>
          <a:p>
            <a:pPr marL="342900" indent="-342900">
              <a:lnSpc>
                <a:spcPct val="107000"/>
              </a:lnSpc>
              <a:buClr>
                <a:srgbClr val="595959"/>
              </a:buClr>
              <a:buSzPts val="2800"/>
              <a:buFont typeface="Arial"/>
              <a:buAutoNum type="arabicPeriod"/>
            </a:pPr>
            <a:r>
              <a:rPr lang="es-ES" sz="2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Obtener información del domicilio (menú, dirección y usuario</a:t>
            </a:r>
            <a:r>
              <a:rPr lang="es-ES" sz="28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342900" indent="-342900">
              <a:lnSpc>
                <a:spcPct val="107000"/>
              </a:lnSpc>
              <a:buClr>
                <a:srgbClr val="595959"/>
              </a:buClr>
              <a:buSzPts val="2800"/>
              <a:buFont typeface="Arial"/>
              <a:buAutoNum type="arabicPeriod"/>
            </a:pPr>
            <a:r>
              <a:rPr lang="es-ES" sz="2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Obtener la opinión de usuario</a:t>
            </a:r>
          </a:p>
          <a:p>
            <a:pPr>
              <a:lnSpc>
                <a:spcPct val="107000"/>
              </a:lnSpc>
              <a:buClr>
                <a:srgbClr val="595959"/>
              </a:buClr>
              <a:buSzPts val="2800"/>
            </a:pPr>
            <a:endParaRPr lang="es-ES" sz="28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AutoNum type="arabicPeriod"/>
            </a:pPr>
            <a:endParaRPr lang="es-ES" sz="28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905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601339" y="1959018"/>
            <a:ext cx="2404824" cy="12254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</a:p>
          <a:p>
            <a:pPr marL="0" marR="0" lvl="0" indent="-20320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ESPECÍFICOS</a:t>
            </a:r>
          </a:p>
        </p:txBody>
      </p:sp>
      <p:sp>
        <p:nvSpPr>
          <p:cNvPr id="59" name="Shape 59"/>
          <p:cNvSpPr/>
          <p:nvPr/>
        </p:nvSpPr>
        <p:spPr>
          <a:xfrm>
            <a:off x="3973046" y="568404"/>
            <a:ext cx="5170954" cy="424154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4. Generar los datos de cada pedido a  domicilio que se debe realizar. 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5. Consultar los ingresos obtenidos por cada domicilio realizado.</a:t>
            </a:r>
          </a:p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6.Consultar estado del inventario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7853" y="19734"/>
            <a:ext cx="1848794" cy="111824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/>
          <p:nvPr/>
        </p:nvSpPr>
        <p:spPr>
          <a:xfrm>
            <a:off x="3772030" y="1024390"/>
            <a:ext cx="5148301" cy="493321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Debido a que en la pizzería en el momento de realizar pedidos a domicilio se genera desorden se </a:t>
            </a:r>
            <a:r>
              <a:rPr lang="es-ES" sz="2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implementará</a:t>
            </a: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un sistema de información el cual permita controlar y gestionar los pedidos a domicilio. Esto mejoraría las ventas y los ingresos económicos de la pizzería y facilitara a los clientes realizar sus pedidos a domicilio.</a:t>
            </a:r>
            <a:r>
              <a:rPr lang="es-E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s-ES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381735" y="2279362"/>
            <a:ext cx="2735044" cy="5847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2229884"/>
            <a:ext cx="3622032" cy="15742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3747315" y="74647"/>
            <a:ext cx="5197902" cy="500623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indent="-177800">
              <a:lnSpc>
                <a:spcPct val="107000"/>
              </a:lnSpc>
              <a:buClr>
                <a:srgbClr val="595959"/>
              </a:buClr>
              <a:buSzPts val="2800"/>
            </a:pPr>
            <a:r>
              <a:rPr lang="es-MX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Este sistema de información será desarrollado hasta su verificación de funcionamiento e implementación, destinado a la pizzería la abuela y sus clientes para su uso en la realización de pedidos a domicilio web.</a:t>
            </a:r>
            <a:endParaRPr lang="es-ES" sz="28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Shape 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8226" y="3649505"/>
            <a:ext cx="1229899" cy="122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3635566" y="0"/>
            <a:ext cx="5508434" cy="515461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¿Cómo le gustaría que fuera su plataforma web?</a:t>
            </a:r>
          </a:p>
          <a:p>
            <a:pPr marL="7429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Principalmente que muestre cada menú y todos los productos que se venden</a:t>
            </a:r>
          </a:p>
          <a:p>
            <a:pPr marL="342900" marR="0" lvl="0" indent="-342900" algn="l" rtl="0">
              <a:lnSpc>
                <a:spcPct val="106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¿Quién maneja la plataforma?</a:t>
            </a:r>
          </a:p>
          <a:p>
            <a:pPr marL="7429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El dueño de la pizzería</a:t>
            </a:r>
          </a:p>
          <a:p>
            <a:pPr marL="342900" marR="0" lvl="0" indent="-342900" algn="l" rtl="0">
              <a:lnSpc>
                <a:spcPct val="106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¿La plataforma local requiere de internet?</a:t>
            </a:r>
          </a:p>
          <a:p>
            <a:pPr marL="7429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</a:p>
        </p:txBody>
      </p:sp>
      <p:sp>
        <p:nvSpPr>
          <p:cNvPr id="85" name="Shape 85"/>
          <p:cNvSpPr/>
          <p:nvPr/>
        </p:nvSpPr>
        <p:spPr>
          <a:xfrm>
            <a:off x="-161242" y="1939440"/>
            <a:ext cx="3796808" cy="11541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CUESTIONARIO ENTREVISTA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ción SENA-GC-F-004-V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632</Words>
  <Application>Microsoft Office PowerPoint</Application>
  <PresentationFormat>Presentación en pantalla (16:9)</PresentationFormat>
  <Paragraphs>112</Paragraphs>
  <Slides>34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9" baseType="lpstr">
      <vt:lpstr>Arial</vt:lpstr>
      <vt:lpstr>Calibri</vt:lpstr>
      <vt:lpstr>Symbol</vt:lpstr>
      <vt:lpstr>Times New Roman</vt:lpstr>
      <vt:lpstr>Presentación SENA-GC-F-004-V1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SOPORTE</cp:lastModifiedBy>
  <cp:revision>85</cp:revision>
  <dcterms:modified xsi:type="dcterms:W3CDTF">2018-09-03T16:44:52Z</dcterms:modified>
</cp:coreProperties>
</file>